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304" r:id="rId8"/>
    <p:sldId id="303" r:id="rId9"/>
    <p:sldId id="301" r:id="rId10"/>
    <p:sldId id="261" r:id="rId11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6301"/>
  </p:normalViewPr>
  <p:slideViewPr>
    <p:cSldViewPr>
      <p:cViewPr varScale="1">
        <p:scale>
          <a:sx n="143" d="100"/>
          <a:sy n="143" d="100"/>
        </p:scale>
        <p:origin x="12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8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45F3CE-451E-F3D6-5AF3-BD8343C54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471DE2-F11E-601D-C3D8-8235EA2493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6DA92-3221-460D-8AFF-AEFFF2DE2E45}" type="datetimeFigureOut">
              <a:rPr lang="de-CH" smtClean="0"/>
              <a:t>27.05.2025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55B55E-E9F0-3669-E564-FBF9534E7E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307E48-FB97-196C-7D3C-D4C329584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CD5F-F2A0-4859-AF9C-DA44BDBE63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6981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t>27.05.2025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Modifier les formats de grille de texte en cliquant dessus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395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C:\Users\eggers\AppData\Local\Temp\845bbc6b-8e10-4e96-9520-51af9f3627f5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C:\Users\eggers\AppData\Local\Temp\a36aec05-76d0-46e6-aea2-23ec016eb908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9e048ad-9ddd-4dac-ae0c-35f2a167c2c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8" cy="5143499"/>
          </a:xfrm>
          <a:prstGeom prst="rect">
            <a:avLst/>
          </a:prstGeom>
          <a:noFill/>
        </p:spPr>
      </p:pic>
      <p:sp>
        <p:nvSpPr>
          <p:cNvPr id="8" name="###CustomElements.Presentation.Header.Script1###"/>
          <p:cNvSpPr txBox="1"/>
          <p:nvPr userDrawn="1"/>
        </p:nvSpPr>
        <p:spPr>
          <a:xfrm>
            <a:off x="1422000" y="483518"/>
            <a:ext cx="6350000" cy="3640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84000"/>
              </a:lnSpc>
            </a:pPr>
            <a:r>
              <a:rPr lang="de-CH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Bildungsdirektion
Hochschulamt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421999" y="2638015"/>
            <a:ext cx="7368039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  <a:endParaRPr lang="de-CH" dirty="0"/>
          </a:p>
        </p:txBody>
      </p:sp>
      <p:sp>
        <p:nvSpPr>
          <p:cNvPr id="11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22000" y="1174555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2" name="###Profile.Org.Kanton###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0" y="619200"/>
            <a:ext cx="198000" cy="198000"/>
          </a:xfrm>
          <a:prstGeom prst="rect">
            <a:avLst/>
          </a:prstGeom>
        </p:spPr>
      </p:pic>
      <p:pic>
        <p:nvPicPr>
          <p:cNvPr id="3" name="###Profile.Org.Logo###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37600"/>
            <a:ext cx="720808" cy="972000"/>
          </a:xfrm>
          <a:prstGeom prst="rect">
            <a:avLst/>
          </a:prstGeom>
        </p:spPr>
      </p:pic>
      <p:sp>
        <p:nvSpPr>
          <p:cNvPr id="4" name="###CustomElements.Presentation.Classification###">
            <a:extLst>
              <a:ext uri="{FF2B5EF4-FFF2-40B4-BE49-F238E27FC236}">
                <a16:creationId xmlns:a16="http://schemas.microsoft.com/office/drawing/2014/main" id="{1D1273A2-4845-8E66-20C5-7DEF70E3B497}"/>
              </a:ext>
            </a:extLst>
          </p:cNvPr>
          <p:cNvSpPr txBox="1"/>
          <p:nvPr userDrawn="1"/>
        </p:nvSpPr>
        <p:spPr>
          <a:xfrm>
            <a:off x="1421999" y="3383079"/>
            <a:ext cx="736803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de-CH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4252"/>
            <a:ext cx="1010045" cy="97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422000" y="483518"/>
            <a:ext cx="6350000" cy="3640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84000"/>
              </a:lnSpc>
            </a:pPr>
            <a:r>
              <a:rPr lang="de-CH" sz="1400" dirty="0">
                <a:latin typeface="+mj-lt"/>
              </a:rPr>
              <a:t>Kanton Zürich
Bildungsdirektion
Hochschulamt</a:t>
            </a:r>
          </a:p>
        </p:txBody>
      </p:sp>
      <p:sp>
        <p:nvSpPr>
          <p:cNvPr id="12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422000" y="2638015"/>
            <a:ext cx="7368038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  <a:endParaRPr lang="de-CH" dirty="0"/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22000" y="1174555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3" name="###CustomElements.Presentation.Classification###">
            <a:extLst>
              <a:ext uri="{FF2B5EF4-FFF2-40B4-BE49-F238E27FC236}">
                <a16:creationId xmlns:a16="http://schemas.microsoft.com/office/drawing/2014/main" id="{1CE4E08F-A7B2-E354-63AE-E39EF33C93DC}"/>
              </a:ext>
            </a:extLst>
          </p:cNvPr>
          <p:cNvSpPr txBox="1"/>
          <p:nvPr userDrawn="1"/>
        </p:nvSpPr>
        <p:spPr>
          <a:xfrm>
            <a:off x="1422000" y="3383079"/>
            <a:ext cx="736803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1200">
                <a:solidFill>
                  <a:schemeClr val="tx1"/>
                </a:solidFill>
              </a:rPr>
              <a:t>Klassifizierung: intern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197"/>
            <a:ext cx="7416824" cy="401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400"/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563638"/>
            <a:ext cx="7416824" cy="29523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 typeface="Symbol" pitchFamily="18" charset="2"/>
              <a:buChar char="-"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  <p:sp>
        <p:nvSpPr>
          <p:cNvPr id="3" name="###CustomElements.FooterExcel.LineCenter###">
            <a:extLst>
              <a:ext uri="{FF2B5EF4-FFF2-40B4-BE49-F238E27FC236}">
                <a16:creationId xmlns:a16="http://schemas.microsoft.com/office/drawing/2014/main" id="{00856D3A-127F-8286-CB6A-5DCFB70EA83B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4" name="###CustomElements.FooterExcel.LineLeft###">
            <a:extLst>
              <a:ext uri="{FF2B5EF4-FFF2-40B4-BE49-F238E27FC236}">
                <a16:creationId xmlns:a16="http://schemas.microsoft.com/office/drawing/2014/main" id="{4CECB351-4540-74A3-221A-516F15B87EBD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197"/>
            <a:ext cx="7416824" cy="401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3000"/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635646"/>
            <a:ext cx="7416824" cy="2880320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 typeface="Symbol" pitchFamily="18" charset="2"/>
              <a:buChar char="-"/>
              <a:defRPr sz="2800"/>
            </a:lvl1pPr>
            <a:lvl2pPr algn="l">
              <a:buFont typeface="Symbol" pitchFamily="18" charset="2"/>
              <a:buChar char="-"/>
              <a:defRPr sz="2800"/>
            </a:lvl2pPr>
            <a:lvl3pPr algn="l">
              <a:buFont typeface="Symbol" pitchFamily="18" charset="2"/>
              <a:buChar char="-"/>
              <a:defRPr sz="2800"/>
            </a:lvl3pPr>
            <a:lvl4pPr algn="l">
              <a:buFont typeface="Symbol" pitchFamily="18" charset="2"/>
              <a:buChar char="-"/>
              <a:defRPr sz="2800"/>
            </a:lvl4pPr>
            <a:lvl5pPr algn="l">
              <a:buFont typeface="Symbol" pitchFamily="18" charset="2"/>
              <a:buChar char="-"/>
              <a:defRPr sz="280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3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EED6B539-09CB-CAD4-4E9E-5322B4FCD6A1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5" name="###CustomElements.FooterExcel.LineLeft###">
            <a:extLst>
              <a:ext uri="{FF2B5EF4-FFF2-40B4-BE49-F238E27FC236}">
                <a16:creationId xmlns:a16="http://schemas.microsoft.com/office/drawing/2014/main" id="{AFDCAE8B-D598-FC84-A96E-40A5C27D22E6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090063"/>
            <a:ext cx="7416824" cy="3425903"/>
          </a:xfrm>
          <a:prstGeom prst="rect">
            <a:avLst/>
          </a:prstGeom>
        </p:spPr>
        <p:txBody>
          <a:bodyPr lIns="0" tIns="0" rIns="0" bIns="0"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28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/>
              <a:t>Inhaltsverzeichnis</a:t>
            </a:r>
          </a:p>
          <a:p>
            <a:pPr lvl="0"/>
            <a:endParaRPr lang="de-DE" dirty="0"/>
          </a:p>
        </p:txBody>
      </p:sp>
      <p:pic>
        <p:nvPicPr>
          <p:cNvPr id="7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A3FB7388-46AB-F82B-6F3B-87EA033D2721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6" name="###CustomElements.FooterExcel.LineLeft###">
            <a:extLst>
              <a:ext uri="{FF2B5EF4-FFF2-40B4-BE49-F238E27FC236}">
                <a16:creationId xmlns:a16="http://schemas.microsoft.com/office/drawing/2014/main" id="{692D2F6E-88F1-41BD-225F-F85ED0F5286B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062"/>
            <a:ext cx="7416000" cy="34272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8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7477235E-BA3A-78EA-B006-68DFD770A133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6" name="###CustomElements.FooterExcel.LineLeft###">
            <a:extLst>
              <a:ext uri="{FF2B5EF4-FFF2-40B4-BE49-F238E27FC236}">
                <a16:creationId xmlns:a16="http://schemas.microsoft.com/office/drawing/2014/main" id="{018C8D66-C03D-2733-47F5-A6F7292584AF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7" r:id="rId3"/>
    <p:sldLayoutId id="2147483670" r:id="rId4"/>
    <p:sldLayoutId id="2147483668" r:id="rId5"/>
    <p:sldLayoutId id="214748366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5352B78-7AC0-EF43-3553-CF6D4D169F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999" y="2638015"/>
            <a:ext cx="7368039" cy="745064"/>
          </a:xfrm>
        </p:spPr>
        <p:txBody>
          <a:bodyPr>
            <a:normAutofit fontScale="92500" lnSpcReduction="10000"/>
          </a:bodyPr>
          <a:lstStyle/>
          <a:p>
            <a:r>
              <a:rPr lang="de-CH" dirty="0"/>
              <a:t>Quel est le regard de "la politique" sur </a:t>
            </a:r>
            <a:r>
              <a:rPr lang="de-CH" dirty="0" err="1"/>
              <a:t>les</a:t>
            </a:r>
            <a:r>
              <a:rPr lang="de-CH" dirty="0"/>
              <a:t> hautes </a:t>
            </a:r>
            <a:r>
              <a:rPr lang="de-CH" dirty="0" err="1"/>
              <a:t>écoles</a:t>
            </a:r>
            <a:r>
              <a:rPr lang="de-CH" dirty="0"/>
              <a:t> ?</a:t>
            </a:r>
          </a:p>
          <a:p>
            <a:endParaRPr lang="de-CH" dirty="0"/>
          </a:p>
          <a:p>
            <a:r>
              <a:rPr lang="de-CH" dirty="0"/>
              <a:t>Prof. Dr Dorothea Christ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C8FDA1-55E8-AE6A-00F9-5E691D93E8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2000" y="1174555"/>
            <a:ext cx="7368039" cy="858600"/>
          </a:xfrm>
        </p:spPr>
        <p:txBody>
          <a:bodyPr>
            <a:normAutofit/>
          </a:bodyPr>
          <a:lstStyle/>
          <a:p>
            <a:r>
              <a:rPr lang="de-CH" sz="3400" dirty="0"/>
              <a:t>"Politique" et "Science"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321DC-F9E8-0BA7-FD2F-D723972F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915566"/>
            <a:ext cx="7416824" cy="401433"/>
          </a:xfrm>
        </p:spPr>
        <p:txBody>
          <a:bodyPr/>
          <a:lstStyle/>
          <a:p>
            <a:r>
              <a:rPr lang="de-CH" sz="2800" dirty="0"/>
              <a:t>La «</a:t>
            </a:r>
            <a:r>
              <a:rPr lang="de-CH" sz="2800" dirty="0" err="1"/>
              <a:t>perspective</a:t>
            </a:r>
            <a:r>
              <a:rPr lang="de-CH" sz="2800" dirty="0"/>
              <a:t> </a:t>
            </a:r>
            <a:r>
              <a:rPr lang="de-CH" sz="2800" dirty="0" err="1"/>
              <a:t>politique</a:t>
            </a:r>
            <a:r>
              <a:rPr lang="de-CH" sz="2800" dirty="0"/>
              <a:t>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F7110C-B3BE-2C6C-2EEA-F87A08DD49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1600" y="1419622"/>
            <a:ext cx="7416824" cy="3168352"/>
          </a:xfrm>
        </p:spPr>
        <p:txBody>
          <a:bodyPr/>
          <a:lstStyle/>
          <a:p>
            <a:r>
              <a:rPr lang="de-CH" sz="2800" dirty="0"/>
              <a:t>Oui, </a:t>
            </a:r>
            <a:r>
              <a:rPr lang="de-CH" dirty="0"/>
              <a:t>nos </a:t>
            </a:r>
            <a:r>
              <a:rPr lang="de-CH" sz="2800" dirty="0"/>
              <a:t>hautes </a:t>
            </a:r>
            <a:r>
              <a:rPr lang="de-CH" sz="2800" dirty="0" err="1"/>
              <a:t>écoles</a:t>
            </a:r>
            <a:r>
              <a:rPr lang="de-CH" sz="2800" dirty="0"/>
              <a:t> sont des </a:t>
            </a:r>
            <a:r>
              <a:rPr lang="de-CH" sz="2800" dirty="0" err="1"/>
              <a:t>acteures</a:t>
            </a:r>
            <a:r>
              <a:rPr lang="de-CH" sz="2800" dirty="0"/>
              <a:t> </a:t>
            </a:r>
            <a:r>
              <a:rPr lang="de-CH" sz="2800" dirty="0" err="1"/>
              <a:t>centra</a:t>
            </a:r>
            <a:r>
              <a:rPr lang="de-CH" dirty="0" err="1"/>
              <a:t>les</a:t>
            </a:r>
            <a:r>
              <a:rPr lang="de-CH" sz="2800" dirty="0"/>
              <a:t> du développement social</a:t>
            </a:r>
          </a:p>
          <a:p>
            <a:r>
              <a:rPr lang="de-CH" dirty="0"/>
              <a:t>Interaction entre science et politique (dernière impulsion HEM)</a:t>
            </a:r>
          </a:p>
          <a:p>
            <a:r>
              <a:rPr lang="de-CH" dirty="0"/>
              <a:t>Aujourd'hui : interaction entre "politique" et "science" et fonctionnement des </a:t>
            </a:r>
            <a:r>
              <a:rPr lang="de-CH" sz="2800" dirty="0"/>
              <a:t>hautes </a:t>
            </a:r>
            <a:r>
              <a:rPr lang="de-CH" sz="2800" dirty="0" err="1"/>
              <a:t>écoles</a:t>
            </a:r>
            <a:r>
              <a:rPr lang="de-CH" sz="2800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781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3EC22-86D8-10D4-7E03-2E04FC51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90197"/>
            <a:ext cx="7560840" cy="401433"/>
          </a:xfrm>
        </p:spPr>
        <p:txBody>
          <a:bodyPr/>
          <a:lstStyle/>
          <a:p>
            <a:r>
              <a:rPr lang="de-CH" dirty="0"/>
              <a:t>De quelle «</a:t>
            </a:r>
            <a:r>
              <a:rPr lang="de-CH" dirty="0" err="1"/>
              <a:t>politique</a:t>
            </a:r>
            <a:r>
              <a:rPr lang="de-CH" dirty="0"/>
              <a:t>» </a:t>
            </a:r>
            <a:r>
              <a:rPr lang="de-CH" dirty="0" err="1"/>
              <a:t>parlons-nous</a:t>
            </a:r>
            <a:r>
              <a:rPr lang="de-CH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A6B5D-3FF2-2A0D-D2AF-BC80221163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1600" y="1707654"/>
            <a:ext cx="7416824" cy="2880320"/>
          </a:xfrm>
        </p:spPr>
        <p:txBody>
          <a:bodyPr/>
          <a:lstStyle/>
          <a:p>
            <a:r>
              <a:rPr lang="de-CH" sz="2400" dirty="0"/>
              <a:t>Niveau fédéral : Constitution fédérale, LAHE, SBFI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Niveau cantonal : organismes responsables, concordats, RR et parlements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Niveau local : gouvernements et parlements municipaux</a:t>
            </a:r>
          </a:p>
        </p:txBody>
      </p:sp>
    </p:spTree>
    <p:extLst>
      <p:ext uri="{BB962C8B-B14F-4D97-AF65-F5344CB8AC3E}">
        <p14:creationId xmlns:p14="http://schemas.microsoft.com/office/powerpoint/2010/main" val="417850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0C467-9A7B-5DD6-BCCE-ED06E7A3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Quelle «</a:t>
            </a:r>
            <a:r>
              <a:rPr lang="de-CH" sz="2800" dirty="0" err="1"/>
              <a:t>science</a:t>
            </a:r>
            <a:r>
              <a:rPr lang="de-CH" sz="2800" dirty="0"/>
              <a:t>»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EB3A99-A0BD-9C03-05C2-95FD597E9B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Formation</a:t>
            </a:r>
          </a:p>
          <a:p>
            <a:r>
              <a:rPr lang="de-CH" dirty="0"/>
              <a:t>Recherche</a:t>
            </a:r>
          </a:p>
          <a:p>
            <a:r>
              <a:rPr lang="de-CH" dirty="0"/>
              <a:t>Formation continue </a:t>
            </a:r>
          </a:p>
          <a:p>
            <a:r>
              <a:rPr lang="de-CH" dirty="0"/>
              <a:t>Services</a:t>
            </a:r>
          </a:p>
          <a:p>
            <a:r>
              <a:rPr lang="de-CH" dirty="0" err="1"/>
              <a:t>Fonctionnement</a:t>
            </a:r>
            <a:r>
              <a:rPr lang="de-CH" dirty="0"/>
              <a:t> des </a:t>
            </a:r>
            <a:r>
              <a:rPr lang="de-CH" sz="2800" dirty="0"/>
              <a:t>hautes </a:t>
            </a:r>
            <a:r>
              <a:rPr lang="de-CH" sz="2800" dirty="0" err="1"/>
              <a:t>écoles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592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A0B95-8C5A-A083-3BA8-26150677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90197"/>
            <a:ext cx="7416824" cy="905489"/>
          </a:xfrm>
        </p:spPr>
        <p:txBody>
          <a:bodyPr/>
          <a:lstStyle/>
          <a:p>
            <a:r>
              <a:rPr lang="de-CH" sz="2800" dirty="0"/>
              <a:t>«La </a:t>
            </a:r>
            <a:r>
              <a:rPr lang="de-CH" sz="2800" dirty="0" err="1"/>
              <a:t>politique</a:t>
            </a:r>
            <a:r>
              <a:rPr lang="de-CH" sz="2800" dirty="0"/>
              <a:t>» et </a:t>
            </a:r>
            <a:r>
              <a:rPr lang="de-CH" sz="2800" dirty="0" err="1"/>
              <a:t>l'autonomie</a:t>
            </a:r>
            <a:r>
              <a:rPr lang="de-CH" sz="2800" dirty="0"/>
              <a:t> des hautes </a:t>
            </a:r>
            <a:r>
              <a:rPr lang="de-CH" sz="2800" dirty="0" err="1"/>
              <a:t>écoles</a:t>
            </a:r>
            <a:r>
              <a:rPr lang="de-CH" sz="28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4ADFA-AE47-F023-B6FD-DEF4650919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La pression financière partout</a:t>
            </a:r>
          </a:p>
          <a:p>
            <a:r>
              <a:rPr lang="de-CH" dirty="0"/>
              <a:t>Souhaits de contrôle du contenu / de la structure</a:t>
            </a:r>
          </a:p>
          <a:p>
            <a:r>
              <a:rPr lang="de-CH" dirty="0"/>
              <a:t>Réputation et avantages du site</a:t>
            </a:r>
          </a:p>
        </p:txBody>
      </p:sp>
    </p:spTree>
    <p:extLst>
      <p:ext uri="{BB962C8B-B14F-4D97-AF65-F5344CB8AC3E}">
        <p14:creationId xmlns:p14="http://schemas.microsoft.com/office/powerpoint/2010/main" val="202654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CC8B3-5025-C99C-F00D-25812166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86" y="915566"/>
            <a:ext cx="7416824" cy="401433"/>
          </a:xfrm>
        </p:spPr>
        <p:txBody>
          <a:bodyPr/>
          <a:lstStyle/>
          <a:p>
            <a:r>
              <a:rPr lang="de-CH" dirty="0"/>
              <a:t>Élaboration de politiques fondée sur des données probantes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8954D-DB3A-7EC6-A1E2-4391D65570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1600" y="2067694"/>
            <a:ext cx="7416824" cy="2448272"/>
          </a:xfrm>
        </p:spPr>
        <p:txBody>
          <a:bodyPr/>
          <a:lstStyle/>
          <a:p>
            <a:r>
              <a:rPr lang="de-CH" dirty="0"/>
              <a:t>Triangle : politicien(ne)s – hautes </a:t>
            </a:r>
            <a:r>
              <a:rPr lang="de-CH" dirty="0" err="1"/>
              <a:t>écoles</a:t>
            </a:r>
            <a:r>
              <a:rPr lang="de-CH" dirty="0"/>
              <a:t> – «</a:t>
            </a:r>
            <a:r>
              <a:rPr lang="de-CH" dirty="0" err="1"/>
              <a:t>administration</a:t>
            </a:r>
            <a:r>
              <a:rPr lang="de-CH" dirty="0"/>
              <a:t>»</a:t>
            </a:r>
            <a:br>
              <a:rPr lang="de-CH" dirty="0"/>
            </a:br>
            <a:endParaRPr lang="de-CH" dirty="0"/>
          </a:p>
          <a:p>
            <a:r>
              <a:rPr lang="de-CH" dirty="0"/>
              <a:t>Comment réussir le dialogue entre la recherche et la pratique politique ? </a:t>
            </a:r>
          </a:p>
        </p:txBody>
      </p:sp>
    </p:spTree>
    <p:extLst>
      <p:ext uri="{BB962C8B-B14F-4D97-AF65-F5344CB8AC3E}">
        <p14:creationId xmlns:p14="http://schemas.microsoft.com/office/powerpoint/2010/main" val="268149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73837-F0A4-15D2-82F5-209697B63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A863DA-4297-9567-F1A7-51400E79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5. relations </a:t>
            </a:r>
            <a:r>
              <a:rPr lang="de-CH" dirty="0" err="1"/>
              <a:t>avec</a:t>
            </a:r>
            <a:r>
              <a:rPr lang="de-CH" dirty="0"/>
              <a:t> «la </a:t>
            </a:r>
            <a:r>
              <a:rPr lang="de-CH" dirty="0" err="1"/>
              <a:t>politique</a:t>
            </a:r>
            <a:r>
              <a:rPr lang="de-CH" dirty="0"/>
              <a:t>»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7BCE77B-8914-4978-A9F2-DD8724EB01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1800" dirty="0"/>
              <a:t>Toujours clarifier : De quelle «</a:t>
            </a:r>
            <a:r>
              <a:rPr lang="de-CH" sz="1800" dirty="0" err="1"/>
              <a:t>politique</a:t>
            </a:r>
            <a:r>
              <a:rPr lang="de-CH" sz="1800" dirty="0"/>
              <a:t>» parle-t-on ?  (Confédération, canton(s), ville)</a:t>
            </a:r>
          </a:p>
          <a:p>
            <a:r>
              <a:rPr lang="de-CH" sz="1800" dirty="0"/>
              <a:t>Mon interlocuteur est-il vraiment compétent pour répondre à ma demande ?</a:t>
            </a:r>
          </a:p>
          <a:p>
            <a:r>
              <a:rPr lang="de-CH" sz="1800" dirty="0"/>
              <a:t>Être informé et rester en contact</a:t>
            </a:r>
          </a:p>
          <a:p>
            <a:r>
              <a:rPr lang="de-CH" sz="1800" dirty="0"/>
              <a:t>Parler d'une seule voix, si possible, en tant </a:t>
            </a:r>
            <a:r>
              <a:rPr lang="de-CH" sz="1800" dirty="0" err="1"/>
              <a:t>que</a:t>
            </a:r>
            <a:r>
              <a:rPr lang="de-CH" sz="1800" dirty="0"/>
              <a:t> haute </a:t>
            </a:r>
            <a:r>
              <a:rPr lang="de-CH" sz="1800" dirty="0" err="1"/>
              <a:t>école</a:t>
            </a:r>
            <a:endParaRPr lang="de-CH" sz="1800" dirty="0"/>
          </a:p>
          <a:p>
            <a:r>
              <a:rPr lang="de-CH" sz="1800" dirty="0"/>
              <a:t>Utiliser / entretenir les MA personnels ou les équipes KOM des administrations de l'éducation comme points de contact</a:t>
            </a:r>
          </a:p>
          <a:p>
            <a:r>
              <a:rPr lang="de-CH" sz="1800" dirty="0"/>
              <a:t>Ne pas sous-estimer l'expertise des systèmes et les possibilités de contrôle des processus de l'administration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0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741D-7031-D257-17F7-54013E18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ADCC6C-C73B-CAF9-71A2-028315AB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5. relations </a:t>
            </a:r>
            <a:r>
              <a:rPr lang="de-CH" dirty="0" err="1"/>
              <a:t>avec</a:t>
            </a:r>
            <a:r>
              <a:rPr lang="de-CH" dirty="0"/>
              <a:t> «la </a:t>
            </a:r>
            <a:r>
              <a:rPr lang="de-CH" dirty="0" err="1"/>
              <a:t>politique</a:t>
            </a:r>
            <a:r>
              <a:rPr lang="de-CH" dirty="0"/>
              <a:t>» (2)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12B59D5-2862-01DD-E914-0B23AF10EC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sz="2400" dirty="0"/>
              <a:t>Gestion des préjugés </a:t>
            </a:r>
          </a:p>
          <a:p>
            <a:r>
              <a:rPr lang="de-CH" sz="2400" dirty="0"/>
              <a:t>Rôle de la presse / des médias sociaux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211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BFD28-D2A8-F574-074A-D96B50A1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779662"/>
            <a:ext cx="7416824" cy="1224136"/>
          </a:xfrm>
        </p:spPr>
        <p:txBody>
          <a:bodyPr/>
          <a:lstStyle/>
          <a:p>
            <a:r>
              <a:rPr lang="de-CH" dirty="0"/>
              <a:t>Merci de votre attention !</a:t>
            </a:r>
            <a:br>
              <a:rPr lang="de-CH" dirty="0"/>
            </a:br>
            <a:r>
              <a:rPr lang="de-CH" dirty="0"/>
              <a:t>Je me réjouis de la discussion.</a:t>
            </a:r>
          </a:p>
        </p:txBody>
      </p:sp>
    </p:spTree>
    <p:extLst>
      <p:ext uri="{BB962C8B-B14F-4D97-AF65-F5344CB8AC3E}">
        <p14:creationId xmlns:p14="http://schemas.microsoft.com/office/powerpoint/2010/main" val="2167805667"/>
      </p:ext>
    </p:extLst>
  </p:cSld>
  <p:clrMapOvr>
    <a:masterClrMapping/>
  </p:clrMapOvr>
</p:sld>
</file>

<file path=ppt/theme/theme1.xml><?xml version="1.0" encoding="utf-8"?>
<a:theme xmlns:a="http://schemas.openxmlformats.org/drawingml/2006/main" name="Baudirektion_weiss">
  <a:themeElements>
    <a:clrScheme name="Thema farbi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0076BD"/>
      </a:accent2>
      <a:accent3>
        <a:srgbClr val="885EA0"/>
      </a:accent3>
      <a:accent4>
        <a:srgbClr val="E30059"/>
      </a:accent4>
      <a:accent5>
        <a:srgbClr val="E2001A"/>
      </a:accent5>
      <a:accent6>
        <a:srgbClr val="EB690B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ed4fd11-b179-499b-9255-28e45a801d5b.potx" id="{DD521E76-DEE9-4320-8EEB-1DE370112DA6}" vid="{B37A75EA-2B4F-40F5-B311-71E354A7607C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e844c0c1-90a1-47c6-8094-de828be0a679" tId="e8aa1351-e0f4-4859-9e00-afa689a27a55" internalTId="3ed4fd11-b179-499b-9255-28e45a801d5b" mtId="a2c9b700-86cd-4481-a17f-533fe9c504a2" revision="0" createdmajorversion="0" createdminorversion="0" created="2025-04-09T04:33:12.7073199Z" modifiedmajorversion="0" modifiedminorversion="0" modified="0001-01-01T00:00:00" profile="3d77c00c-a461-4f4b-8865-a986ed90873c" mode="NewDocument" colormode="Color" lcid="2055">
  <Content>
    <DataModel xmlns="">
      <Profile>
        <Text id="Profile.Id" label="Profile.Id"><![CDATA[3d77c00c-a461-4f4b-8865-a986ed90873c]]></Text>
        <Text id="Profile.OrganizationUnitId" label="Profile.OrganizationUnitId"><![CDATA[5f984b26-4ce2-46fd-84aa-1f7db548afe8]]></Text>
        <Image id="Profile.Org.HeaderLogoShort" label="Profile.Org.HeaderLogoShort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label="Profile.Org.Kanton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label="Profile.Org.Logo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label="Profile.Org.Postal.Country"><![CDATA[Schweiz]]></Text>
        <Text id="Profile.Org.Postal.LZip" label="Profile.Org.Postal.LZip"><![CDATA[CH]]></Text>
        <Text id="Profile.Org.Title" label="Profile.Org.Title"><![CDATA[Kanton Zürich]]></Text>
        <Text id="Profile.User.Alias" label="Profile.User.Alias"><![CDATA[dc]]></Text>
        <Text id="Profile.User.Email" label="Profile.User.Email"><![CDATA[dorothea.christ@hsa.zh.ch]]></Text>
        <Text id="Profile.User.Fax" label="Profile.User.Fax"><![CDATA[ ]]></Text>
        <Text id="Profile.User.FirstName" label="Profile.User.FirstName"><![CDATA[Dorothea]]></Text>
        <Text id="Profile.User.Function" label="Profile.User.Function"><![CDATA[Amtschefin]]></Text>
        <Text id="Profile.User.LastName" label="Profile.User.LastName"><![CDATA[Christ]]></Text>
        <Text id="Profile.User.Mobile" label="Profile.User.Mobile"><![CDATA[ ]]></Text>
        <Text id="Profile.User.OuLev1" label="Profile.User.OuLev1"><![CDATA[Kanton Zürich]]></Text>
        <Text id="Profile.User.OuLev2" label="Profile.User.OuLev2"><![CDATA[Bildungsdirektion]]></Text>
        <Text id="Profile.User.OuLev3" label="Profile.User.OuLev3"><![CDATA[Hochschulamt]]></Text>
        <Text id="Profile.User.OuLev4" label="Profile.User.OuLev4"><![CDATA[Amtsleitung]]></Text>
        <Text id="Profile.User.OuMail" label="Profile.User.OuMail"><![CDATA[ ]]></Text>
        <Text id="Profile.User.OuPhone" label="Profile.User.OuPhone"><![CDATA[+41 43 259 23 30]]></Text>
        <Text id="Profile.User.Phone" label="Profile.User.Phone"><![CDATA[+41 43 259 23 30]]></Text>
        <Text id="Profile.User.Postal.City" label="Profile.User.Postal.City"><![CDATA[Zürich]]></Text>
        <Text id="Profile.User.Postal.POBox" label="Profile.User.Postal.POBox"><![CDATA[ ]]></Text>
        <Text id="Profile.User.Postal.Street" label="Profile.User.Postal.Street"><![CDATA[Walcheplatz 2]]></Text>
        <Text id="Profile.User.Postal.Zip" label="Profile.User.Postal.Zip"><![CDATA[8090]]></Text>
        <Text id="Profile.User.PresenceTime" label="Profile.User.PresenceTime"><![CDATA[ ]]></Text>
        <Text id="Profile.User.Salutation" label="Profile.User.Salutation"><![CDATA[Frau]]></Text>
        <Text id="Profile.User.Title" label="Profile.User.Title"><![CDATA[Prof. Dr.]]></Text>
        <Text id="Profile.User.Url" label="Profile.User.Url"><![CDATA[www.zh.ch/hsa]]></Text>
      </Profile>
      <Author>
        <Text id="Author.User.Alias" label="Author.User.Alias"><![CDATA[dc]]></Text>
        <Text id="Author.User.Email" label="Author.User.Email"><![CDATA[dorothea.christ@hsa.zh.ch]]></Text>
        <Text id="Author.User.Fax" label="Author.User.Fax"><![CDATA[ ]]></Text>
        <Text id="Author.User.FirstName" label="Author.User.FirstName"><![CDATA[Dorothea]]></Text>
        <Text id="Author.User.Function" label="Author.User.Function"><![CDATA[Amtschefin]]></Text>
        <Text id="Author.User.LastName" label="Author.User.LastName"><![CDATA[Christ]]></Text>
        <Text id="Author.User.Mobile" label="Author.User.Mobile"><![CDATA[ ]]></Text>
        <Text id="Author.User.OuLev1" label="Author.User.OuLev1"><![CDATA[Kanton Zürich]]></Text>
        <Text id="Author.User.OuLev2" label="Author.User.OuLev2"><![CDATA[Bildungsdirektion]]></Text>
        <Text id="Author.User.OuLev3" label="Author.User.OuLev3"><![CDATA[Hochschulamt]]></Text>
        <Text id="Author.User.OuLev4" label="Author.User.OuLev4"><![CDATA[Amtsleitung]]></Text>
        <Text id="Author.User.OuMail" label="Author.User.OuMail"><![CDATA[ ]]></Text>
        <Text id="Author.User.OuPhone" label="Author.User.OuPhone"><![CDATA[+41 43 259 23 30]]></Text>
        <Text id="Author.User.Phone" label="Author.User.Phone"><![CDATA[+41 43 259 23 30]]></Text>
        <Text id="Author.User.Postal.City" label="Author.User.Postal.City"><![CDATA[Zürich]]></Text>
        <Text id="Author.User.Postal.POBox" label="Author.User.Postal.POBox"><![CDATA[ ]]></Text>
        <Text id="Author.User.Postal.Street" label="Author.User.Postal.Street"><![CDATA[Walcheplatz 2]]></Text>
        <Text id="Author.User.Postal.Zip" label="Author.User.Postal.Zip"><![CDATA[8090]]></Text>
        <Text id="Author.User.PresenceTime" label="Author.User.PresenceTime"><![CDATA[ ]]></Text>
        <Text id="Author.User.Salutation" label="Author.User.Salutation"><![CDATA[Frau]]></Text>
        <Text id="Author.User.Title" label="Author.User.Title"><![CDATA[Prof. Dr.]]></Text>
        <Text id="Author.User.Url" label="Author.User.Url"><![CDATA[www.zh.ch/hsa]]></Text>
      </Author>
      <Parameter windowwidth="750" windowheight="400">
        <Text id="Special.CheckboxGroupViewList" label="Special.CheckboxGroupViewList" visible="False"><![CDATA[ ]]></Text>
        <Text id="Special.CheckboxGroupViewBox" label="Special.CheckboxGroupViewBox" visible="False"><![CDATA[ ]]></Text>
        <Text id="Special.CheckboxGroupViewText" label="Special.CheckboxGroupViewText" visible="False"><![CDATA[ ]]></Text>
        <Text id="Special.CheckboxGroupViewBoxAndText" label="Special.CheckboxGroupViewBoxAndText" visible="False"><![CDATA[ ]]></Text>
        <Text id="DocParam.Classification" required="True" validationmessage="Eine Klassifizierung ist zwingend."><![CDATA[intern]]></Text>
        <CheckBox id="DocParam.ShowFooter">false</CheckBox>
        <Text id="DocParam.FilingOptions"><![CDATA[ ]]></Text>
        <Text id="DocParam.FilingGeschNr"><![CDATA[-]]></Text>
        <Text id="DocParam.FilingLaufNr"><![CDATA[ ]]></Text>
        <Text id="DocParam.Organisation"><![CDATA[Hochschulamt]]></Text>
        <CheckBox id="DocParam.ChbDirektionAmt">true</CheckBox>
      </Parameter>
      <Scripting>
        <Text id="CustomElements.Presentation.Header.Script1" label="CustomElements.Presentation.Header.Script1"><![CDATA[Kanton Zürich
Bildungsdirektion
Hochschulamt]]></Text>
        <Text id="CustomElements.Presentation.Header.Script2" label="CustomElements.Presentation.Header.Script2"><![CDATA[ ]]></Text>
        <Text id="CustomElements.Presentation.Header.Script3" label="CustomElements.Presentation.Header.Script3"><![CDATA[ ]]></Text>
        <Text id="CustomElements.Presentation.Presenter" label="CustomElements.Presentation.Presenter"><![CDATA[ ]]></Text>
        <Text id="CustomElements.Presentation.LocationDate" label="CustomElements.Presentation.LocationDate"><![CDATA[ ]]></Text>
        <Text id="CustomElements.Presentation.Header.Block" label="CustomElements.Presentation.Header.Block"><![CDATA[Dorothea Christ]]></Text>
        <Text id="CustomElements.Presentation.Classification" label="CustomElements.Presentation.Classification"><![CDATA[Klassifizierung: intern]]></Text>
        <Text id="CustomElements.FooterExcel.LineLeft" label="CustomElements.FooterExcel.LineLeft"><![CDATA[Klassifizierung: intern]]></Text>
        <Text id="CustomElements.FooterExcel.LineCenter" label="CustomElements.FooterExcel.LineCenter"><![CDATA[ ]]></Text>
      </Scripting>
    </DataModel>
  </Content>
  <TemplateTree CreationMode="Published" PipelineVersion="V2">
    <Template tId="e8aa1351-e0f4-4859-9e00-afa689a27a55" internalTId="3ed4fd11-b179-499b-9255-28e45a801d5b"/>
  </TemplateTree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184fd600-0a77-4807-9482-bcfc62f23712</Template>
  <TotalTime>0</TotalTime>
  <Words>307</Words>
  <Application>Microsoft Office PowerPoint</Application>
  <PresentationFormat>Bildschirmpräsentation (16:9)</PresentationFormat>
  <Paragraphs>39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Symbol</vt:lpstr>
      <vt:lpstr>Baudirektion_weiss</vt:lpstr>
      <vt:lpstr>PowerPoint-Präsentation</vt:lpstr>
      <vt:lpstr>La «perspective politique»</vt:lpstr>
      <vt:lpstr>De quelle «politique» parlons-nous?</vt:lpstr>
      <vt:lpstr>Quelle «science» ?</vt:lpstr>
      <vt:lpstr>«La politique» et l'autonomie des hautes écoles </vt:lpstr>
      <vt:lpstr>Élaboration de politiques fondée sur des données probantes ?</vt:lpstr>
      <vt:lpstr>5. relations avec «la politique»</vt:lpstr>
      <vt:lpstr>5. relations avec «la politique» (2)</vt:lpstr>
      <vt:lpstr>Merci de votre attention ! Je me réjouis de la discussion.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Dorothea Christ</dc:creator>
  <cp:keywords>, docId:14704AE7A19B96B49BE04E2C25D84459</cp:keywords>
  <cp:lastModifiedBy>Zurkirch Brigitte HSLU W</cp:lastModifiedBy>
  <cp:revision>9</cp:revision>
  <cp:lastPrinted>2025-05-12T07:21:18Z</cp:lastPrinted>
  <dcterms:created xsi:type="dcterms:W3CDTF">2025-04-09T04:33:24Z</dcterms:created>
  <dcterms:modified xsi:type="dcterms:W3CDTF">2025-05-27T13:42:47Z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b0afbd-3cf7-4707-aee4-8dc9d855de29_Enabled">
    <vt:lpwstr>true</vt:lpwstr>
  </property>
  <property fmtid="{D5CDD505-2E9C-101B-9397-08002B2CF9AE}" pid="3" name="MSIP_Label_e8b0afbd-3cf7-4707-aee4-8dc9d855de29_SetDate">
    <vt:lpwstr>2025-05-26T15:35:42Z</vt:lpwstr>
  </property>
  <property fmtid="{D5CDD505-2E9C-101B-9397-08002B2CF9AE}" pid="4" name="MSIP_Label_e8b0afbd-3cf7-4707-aee4-8dc9d855de29_Method">
    <vt:lpwstr>Standard</vt:lpwstr>
  </property>
  <property fmtid="{D5CDD505-2E9C-101B-9397-08002B2CF9AE}" pid="5" name="MSIP_Label_e8b0afbd-3cf7-4707-aee4-8dc9d855de29_Name">
    <vt:lpwstr>intern</vt:lpwstr>
  </property>
  <property fmtid="{D5CDD505-2E9C-101B-9397-08002B2CF9AE}" pid="6" name="MSIP_Label_e8b0afbd-3cf7-4707-aee4-8dc9d855de29_SiteId">
    <vt:lpwstr>75a34008-d7d1-4924-8e78-31fea86f6e68</vt:lpwstr>
  </property>
  <property fmtid="{D5CDD505-2E9C-101B-9397-08002B2CF9AE}" pid="7" name="MSIP_Label_e8b0afbd-3cf7-4707-aee4-8dc9d855de29_ActionId">
    <vt:lpwstr>69594b12-ed91-4e9f-8303-9a2146aa8ba5</vt:lpwstr>
  </property>
  <property fmtid="{D5CDD505-2E9C-101B-9397-08002B2CF9AE}" pid="8" name="MSIP_Label_e8b0afbd-3cf7-4707-aee4-8dc9d855de29_ContentBits">
    <vt:lpwstr>0</vt:lpwstr>
  </property>
  <property fmtid="{D5CDD505-2E9C-101B-9397-08002B2CF9AE}" pid="9" name="MSIP_Label_e8b0afbd-3cf7-4707-aee4-8dc9d855de29_Tag">
    <vt:lpwstr>50, 3, 0, 1</vt:lpwstr>
  </property>
</Properties>
</file>